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19"/>
    <p:restoredTop sz="94192"/>
  </p:normalViewPr>
  <p:slideViewPr>
    <p:cSldViewPr snapToGrid="0" snapToObjects="1">
      <p:cViewPr>
        <p:scale>
          <a:sx n="58" d="100"/>
          <a:sy n="58" d="100"/>
        </p:scale>
        <p:origin x="1128" y="304"/>
      </p:cViewPr>
      <p:guideLst/>
    </p:cSldViewPr>
  </p:slideViewPr>
  <p:outlineViewPr>
    <p:cViewPr>
      <p:scale>
        <a:sx n="33" d="100"/>
        <a:sy n="33" d="100"/>
      </p:scale>
      <p:origin x="0" y="0"/>
    </p:cViewPr>
  </p:outlin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4.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210128" y="3226831"/>
            <a:ext cx="6968254"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26</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18th March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25957" y="1309202"/>
            <a:ext cx="176651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alert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Jenny was </a:t>
            </a:r>
            <a:r>
              <a:rPr lang="en-GB" b="1" dirty="0">
                <a:latin typeface="Gill Sans MT" panose="020B0502020104020203" pitchFamily="34" charset="77"/>
              </a:rPr>
              <a:t>alert</a:t>
            </a:r>
            <a:r>
              <a:rPr lang="en-GB" dirty="0">
                <a:latin typeface="Gill Sans MT" panose="020B0502020104020203" pitchFamily="34" charset="77"/>
              </a:rPr>
              <a:t> during the maths quiz.</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(a-lert)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950115133"/>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vigilant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scarce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aware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sparse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desert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danger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8C204025-772E-F374-BE82-24CD57F22A72}"/>
              </a:ext>
            </a:extLst>
          </p:cNvPr>
          <p:cNvSpPr txBox="1"/>
          <p:nvPr/>
        </p:nvSpPr>
        <p:spPr>
          <a:xfrm>
            <a:off x="465993" y="3981501"/>
            <a:ext cx="717193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If you are alert, you are paying full attention to things around you and are able to deal with anything that might happen.</a:t>
            </a:r>
          </a:p>
        </p:txBody>
      </p:sp>
      <p:pic>
        <p:nvPicPr>
          <p:cNvPr id="4" name="Picture 3">
            <a:extLst>
              <a:ext uri="{FF2B5EF4-FFF2-40B4-BE49-F238E27FC236}">
                <a16:creationId xmlns:a16="http://schemas.microsoft.com/office/drawing/2014/main" id="{0AEA9954-54ED-D0DE-8AF6-7DC7C9F4C0F6}"/>
              </a:ext>
            </a:extLst>
          </p:cNvPr>
          <p:cNvPicPr>
            <a:picLocks noChangeAspect="1"/>
          </p:cNvPicPr>
          <p:nvPr/>
        </p:nvPicPr>
        <p:blipFill>
          <a:blip r:embed="rId4"/>
          <a:stretch>
            <a:fillRect/>
          </a:stretch>
        </p:blipFill>
        <p:spPr>
          <a:xfrm>
            <a:off x="8472945" y="2838765"/>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46457" y="1309202"/>
            <a:ext cx="292548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chunter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Mr Lowe </a:t>
            </a:r>
            <a:r>
              <a:rPr lang="en-GB" sz="4000" b="1" dirty="0">
                <a:solidFill>
                  <a:schemeClr val="accent2"/>
                </a:solidFill>
                <a:latin typeface="Gill Sans MT" panose="020B0502020104020203" pitchFamily="34" charset="77"/>
              </a:rPr>
              <a:t>chuntered</a:t>
            </a:r>
            <a:r>
              <a:rPr lang="en-GB" sz="4000" dirty="0">
                <a:solidFill>
                  <a:schemeClr val="accent2"/>
                </a:solidFill>
                <a:latin typeface="Gill Sans MT" panose="020B0502020104020203" pitchFamily="34" charset="77"/>
              </a:rPr>
              <a:t> to himself when the class were late. </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chun-ter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694425393"/>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enunciate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grunt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secret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BADA2225-447A-EAFD-034A-A99494F1F33B}"/>
              </a:ext>
            </a:extLst>
          </p:cNvPr>
          <p:cNvSpPr txBox="1"/>
          <p:nvPr/>
        </p:nvSpPr>
        <p:spPr>
          <a:xfrm>
            <a:off x="605953" y="4456138"/>
            <a:ext cx="676509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T</a:t>
            </a: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o mutter or grumble incessantly in a meaningless fashion</a:t>
            </a:r>
          </a:p>
        </p:txBody>
      </p:sp>
      <p:pic>
        <p:nvPicPr>
          <p:cNvPr id="4" name="Picture 3">
            <a:extLst>
              <a:ext uri="{FF2B5EF4-FFF2-40B4-BE49-F238E27FC236}">
                <a16:creationId xmlns:a16="http://schemas.microsoft.com/office/drawing/2014/main" id="{ED9B2C03-C409-B1CD-198D-CA5F35728AAB}"/>
              </a:ext>
            </a:extLst>
          </p:cNvPr>
          <p:cNvPicPr>
            <a:picLocks noChangeAspect="1"/>
          </p:cNvPicPr>
          <p:nvPr/>
        </p:nvPicPr>
        <p:blipFill>
          <a:blip r:embed="rId4"/>
          <a:stretch>
            <a:fillRect/>
          </a:stretch>
        </p:blipFill>
        <p:spPr>
          <a:xfrm>
            <a:off x="8451283" y="2427624"/>
            <a:ext cx="3839604" cy="3839604"/>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7849" y="1339979"/>
            <a:ext cx="2976777"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dilemma</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60157" y="4111203"/>
            <a:ext cx="7157251"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dilemma is a difficult situation in which you have to choose between two or more alternatives.</a:t>
            </a:r>
          </a:p>
        </p:txBody>
      </p:sp>
      <p:sp>
        <p:nvSpPr>
          <p:cNvPr id="155" name="The was a tear in Freddie’s new school jumper."/>
          <p:cNvSpPr txBox="1"/>
          <p:nvPr/>
        </p:nvSpPr>
        <p:spPr>
          <a:xfrm>
            <a:off x="0" y="641233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Julia had the </a:t>
            </a:r>
            <a:r>
              <a:rPr lang="en-GB" sz="4000" b="1" dirty="0">
                <a:latin typeface="Gill Sans MT" panose="020B0502020104020203" pitchFamily="34" charset="77"/>
              </a:rPr>
              <a:t>dilemma</a:t>
            </a:r>
            <a:r>
              <a:rPr lang="en-GB" sz="4000" dirty="0">
                <a:latin typeface="Gill Sans MT" panose="020B0502020104020203" pitchFamily="34" charset="77"/>
              </a:rPr>
              <a:t> of a cake or a biscuit.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di-lem-ma</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2718672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difficulty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moral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problem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5" name="Picture 4">
            <a:extLst>
              <a:ext uri="{FF2B5EF4-FFF2-40B4-BE49-F238E27FC236}">
                <a16:creationId xmlns:a16="http://schemas.microsoft.com/office/drawing/2014/main" id="{23B61500-54B4-C01A-D333-574A6540A688}"/>
              </a:ext>
            </a:extLst>
          </p:cNvPr>
          <p:cNvPicPr>
            <a:picLocks noChangeAspect="1"/>
          </p:cNvPicPr>
          <p:nvPr/>
        </p:nvPicPr>
        <p:blipFill>
          <a:blip r:embed="rId4"/>
          <a:stretch>
            <a:fillRect/>
          </a:stretch>
        </p:blipFill>
        <p:spPr>
          <a:xfrm>
            <a:off x="8778316" y="2738972"/>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73079" y="1309202"/>
            <a:ext cx="267220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endure</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Kimaya </a:t>
            </a:r>
            <a:r>
              <a:rPr lang="en-GB" b="1" dirty="0">
                <a:latin typeface="Gill Sans MT" panose="020B0502020104020203" pitchFamily="34" charset="77"/>
              </a:rPr>
              <a:t>endured</a:t>
            </a:r>
            <a:r>
              <a:rPr lang="en-GB" dirty="0">
                <a:latin typeface="Gill Sans MT" panose="020B0502020104020203" pitchFamily="34" charset="77"/>
              </a:rPr>
              <a:t> the cross-country event.</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en-dure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66539928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undergo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continue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short-lived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experience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8BA43514-14C2-EE8C-AA8C-D2445C5A7D4D}"/>
              </a:ext>
            </a:extLst>
          </p:cNvPr>
          <p:cNvPicPr>
            <a:picLocks noChangeAspect="1"/>
          </p:cNvPicPr>
          <p:nvPr/>
        </p:nvPicPr>
        <p:blipFill>
          <a:blip r:embed="rId4"/>
          <a:stretch>
            <a:fillRect/>
          </a:stretch>
        </p:blipFill>
        <p:spPr>
          <a:xfrm>
            <a:off x="8799568" y="2594648"/>
            <a:ext cx="3251200" cy="3251200"/>
          </a:xfrm>
          <a:prstGeom prst="rect">
            <a:avLst/>
          </a:prstGeom>
        </p:spPr>
      </p:pic>
      <p:sp>
        <p:nvSpPr>
          <p:cNvPr id="4" name="TextBox 3">
            <a:extLst>
              <a:ext uri="{FF2B5EF4-FFF2-40B4-BE49-F238E27FC236}">
                <a16:creationId xmlns:a16="http://schemas.microsoft.com/office/drawing/2014/main" id="{5E226A78-4C0F-6B72-2DDC-3FD9AC9A8C52}"/>
              </a:ext>
            </a:extLst>
          </p:cNvPr>
          <p:cNvSpPr txBox="1"/>
          <p:nvPr/>
        </p:nvSpPr>
        <p:spPr>
          <a:xfrm>
            <a:off x="524275" y="3774808"/>
            <a:ext cx="6819551"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endure a painful or difficult situation, you experience it and do not avoid it or give up, usually because you cannot. </a:t>
            </a:r>
          </a:p>
        </p:txBody>
      </p:sp>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40895" y="1309202"/>
            <a:ext cx="373660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grotesque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372570" y="6424955"/>
            <a:ext cx="12172307"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b="1" dirty="0">
                <a:latin typeface="Gill Sans MT" panose="020B0502020104020203" pitchFamily="34" charset="77"/>
              </a:rPr>
              <a:t>grotesque</a:t>
            </a:r>
            <a:r>
              <a:rPr lang="en-GB" sz="4000" dirty="0">
                <a:latin typeface="Gill Sans MT" panose="020B0502020104020203" pitchFamily="34" charset="77"/>
              </a:rPr>
              <a:t> monster in the story shocked the class.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gro-tesque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76178072"/>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odd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ordinary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picturesque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peculiar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normal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statuesque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building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503430" y="3871119"/>
            <a:ext cx="7238833"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You say that something is grotesque </a:t>
            </a:r>
          </a:p>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it is so unnatural, unpleasant, and exaggerated that it upsets or shocks you.</a:t>
            </a:r>
          </a:p>
        </p:txBody>
      </p:sp>
      <p:pic>
        <p:nvPicPr>
          <p:cNvPr id="4" name="Picture 3">
            <a:extLst>
              <a:ext uri="{FF2B5EF4-FFF2-40B4-BE49-F238E27FC236}">
                <a16:creationId xmlns:a16="http://schemas.microsoft.com/office/drawing/2014/main" id="{26E8CC89-08A9-DB38-DB36-725F394FE7CF}"/>
              </a:ext>
            </a:extLst>
          </p:cNvPr>
          <p:cNvPicPr>
            <a:picLocks noChangeAspect="1"/>
          </p:cNvPicPr>
          <p:nvPr/>
        </p:nvPicPr>
        <p:blipFill>
          <a:blip r:embed="rId4"/>
          <a:stretch>
            <a:fillRect/>
          </a:stretch>
        </p:blipFill>
        <p:spPr>
          <a:xfrm>
            <a:off x="9106254" y="2688979"/>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93134409"/>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bark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borrow</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build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giant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6691746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alert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endure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dilemma</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grotesque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0713904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bark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build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borrow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error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giant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615948824"/>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something that belongs to someone else, you take it or use it for a period of time, usually with their permission.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at someone, you shout at them aggressively in a loud, rough voice.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An *** is something you have done which is considered to be incorrect or wrong, or which should not have been done.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Something that is described as *** is much larger or more important than most others of its kind.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something, you make it by joining things together.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3FB75469-3C65-BA50-6CFD-128050E9C3DE}"/>
              </a:ext>
            </a:extLst>
          </p:cNvPr>
          <p:cNvPicPr>
            <a:picLocks noChangeAspect="1"/>
          </p:cNvPicPr>
          <p:nvPr/>
        </p:nvPicPr>
        <p:blipFill>
          <a:blip r:embed="rId5"/>
          <a:stretch>
            <a:fillRect/>
          </a:stretch>
        </p:blipFill>
        <p:spPr>
          <a:xfrm>
            <a:off x="11114021" y="3972188"/>
            <a:ext cx="904612" cy="904612"/>
          </a:xfrm>
          <a:prstGeom prst="rect">
            <a:avLst/>
          </a:prstGeom>
        </p:spPr>
      </p:pic>
      <p:pic>
        <p:nvPicPr>
          <p:cNvPr id="3" name="Picture 2">
            <a:extLst>
              <a:ext uri="{FF2B5EF4-FFF2-40B4-BE49-F238E27FC236}">
                <a16:creationId xmlns:a16="http://schemas.microsoft.com/office/drawing/2014/main" id="{7791AA1B-0201-4C88-1736-A5AC26987E35}"/>
              </a:ext>
            </a:extLst>
          </p:cNvPr>
          <p:cNvPicPr>
            <a:picLocks noChangeAspect="1"/>
          </p:cNvPicPr>
          <p:nvPr/>
        </p:nvPicPr>
        <p:blipFill>
          <a:blip r:embed="rId6"/>
          <a:stretch>
            <a:fillRect/>
          </a:stretch>
        </p:blipFill>
        <p:spPr>
          <a:xfrm>
            <a:off x="11039752" y="7970495"/>
            <a:ext cx="848659" cy="848659"/>
          </a:xfrm>
          <a:prstGeom prst="rect">
            <a:avLst/>
          </a:prstGeom>
        </p:spPr>
      </p:pic>
      <p:pic>
        <p:nvPicPr>
          <p:cNvPr id="5" name="Picture 4">
            <a:extLst>
              <a:ext uri="{FF2B5EF4-FFF2-40B4-BE49-F238E27FC236}">
                <a16:creationId xmlns:a16="http://schemas.microsoft.com/office/drawing/2014/main" id="{FD18D5A4-BDB7-736D-A8B4-C4265AD96EB2}"/>
              </a:ext>
            </a:extLst>
          </p:cNvPr>
          <p:cNvPicPr>
            <a:picLocks noChangeAspect="1"/>
          </p:cNvPicPr>
          <p:nvPr/>
        </p:nvPicPr>
        <p:blipFill>
          <a:blip r:embed="rId7"/>
          <a:stretch>
            <a:fillRect/>
          </a:stretch>
        </p:blipFill>
        <p:spPr>
          <a:xfrm>
            <a:off x="11205833" y="2817109"/>
            <a:ext cx="720988" cy="720988"/>
          </a:xfrm>
          <a:prstGeom prst="rect">
            <a:avLst/>
          </a:prstGeom>
        </p:spPr>
      </p:pic>
      <p:pic>
        <p:nvPicPr>
          <p:cNvPr id="6" name="Picture 5">
            <a:extLst>
              <a:ext uri="{FF2B5EF4-FFF2-40B4-BE49-F238E27FC236}">
                <a16:creationId xmlns:a16="http://schemas.microsoft.com/office/drawing/2014/main" id="{F4F52D78-287C-42A3-97AC-EF01DB3B85A3}"/>
              </a:ext>
            </a:extLst>
          </p:cNvPr>
          <p:cNvPicPr>
            <a:picLocks noChangeAspect="1"/>
          </p:cNvPicPr>
          <p:nvPr/>
        </p:nvPicPr>
        <p:blipFill>
          <a:blip r:embed="rId8"/>
          <a:stretch>
            <a:fillRect/>
          </a:stretch>
        </p:blipFill>
        <p:spPr>
          <a:xfrm>
            <a:off x="11153266" y="5307395"/>
            <a:ext cx="904612" cy="904612"/>
          </a:xfrm>
          <a:prstGeom prst="rect">
            <a:avLst/>
          </a:prstGeom>
        </p:spPr>
      </p:pic>
      <p:pic>
        <p:nvPicPr>
          <p:cNvPr id="7" name="Picture 6">
            <a:extLst>
              <a:ext uri="{FF2B5EF4-FFF2-40B4-BE49-F238E27FC236}">
                <a16:creationId xmlns:a16="http://schemas.microsoft.com/office/drawing/2014/main" id="{31530BF1-2988-2144-02B2-2ED8DE4DCC4A}"/>
              </a:ext>
            </a:extLst>
          </p:cNvPr>
          <p:cNvPicPr>
            <a:picLocks noChangeAspect="1"/>
          </p:cNvPicPr>
          <p:nvPr/>
        </p:nvPicPr>
        <p:blipFill>
          <a:blip r:embed="rId9"/>
          <a:stretch>
            <a:fillRect/>
          </a:stretch>
        </p:blipFill>
        <p:spPr>
          <a:xfrm>
            <a:off x="11039752" y="6540605"/>
            <a:ext cx="1090916" cy="1090916"/>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223607494"/>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alert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chunter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dilemma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endure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grotesque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116699512"/>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T</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o mutter or grumble incessantly in a meaningless fashion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a painful or difficult situation, you experience it and do not avoid it or give up, usually because you cannot.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is a difficult situation in which you have to choose between two or more alternatives.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You say that something is *** when it is so unnatural, unpleasant, and exaggerated that it upsets or shocks 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are ***, you are paying full attention to things around you and are able to deal with anything that might happen.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96F334EA-95C1-DB63-A316-00BB8AF90A62}"/>
              </a:ext>
            </a:extLst>
          </p:cNvPr>
          <p:cNvPicPr>
            <a:picLocks noChangeAspect="1"/>
          </p:cNvPicPr>
          <p:nvPr/>
        </p:nvPicPr>
        <p:blipFill>
          <a:blip r:embed="rId5"/>
          <a:stretch>
            <a:fillRect/>
          </a:stretch>
        </p:blipFill>
        <p:spPr>
          <a:xfrm>
            <a:off x="11126792" y="2565328"/>
            <a:ext cx="946964" cy="946964"/>
          </a:xfrm>
          <a:prstGeom prst="rect">
            <a:avLst/>
          </a:prstGeom>
        </p:spPr>
      </p:pic>
      <p:pic>
        <p:nvPicPr>
          <p:cNvPr id="3" name="Picture 2">
            <a:extLst>
              <a:ext uri="{FF2B5EF4-FFF2-40B4-BE49-F238E27FC236}">
                <a16:creationId xmlns:a16="http://schemas.microsoft.com/office/drawing/2014/main" id="{3096377E-9CFD-16D1-9A66-CCECEDA4180A}"/>
              </a:ext>
            </a:extLst>
          </p:cNvPr>
          <p:cNvPicPr>
            <a:picLocks noChangeAspect="1"/>
          </p:cNvPicPr>
          <p:nvPr/>
        </p:nvPicPr>
        <p:blipFill>
          <a:blip r:embed="rId6"/>
          <a:stretch>
            <a:fillRect/>
          </a:stretch>
        </p:blipFill>
        <p:spPr>
          <a:xfrm>
            <a:off x="11157750" y="7999812"/>
            <a:ext cx="946964" cy="946964"/>
          </a:xfrm>
          <a:prstGeom prst="rect">
            <a:avLst/>
          </a:prstGeom>
        </p:spPr>
      </p:pic>
      <p:pic>
        <p:nvPicPr>
          <p:cNvPr id="5" name="Picture 4">
            <a:extLst>
              <a:ext uri="{FF2B5EF4-FFF2-40B4-BE49-F238E27FC236}">
                <a16:creationId xmlns:a16="http://schemas.microsoft.com/office/drawing/2014/main" id="{4EB364F2-7DA3-456F-A003-F7BA5ECC2B85}"/>
              </a:ext>
            </a:extLst>
          </p:cNvPr>
          <p:cNvPicPr>
            <a:picLocks noChangeAspect="1"/>
          </p:cNvPicPr>
          <p:nvPr/>
        </p:nvPicPr>
        <p:blipFill>
          <a:blip r:embed="rId7"/>
          <a:stretch>
            <a:fillRect/>
          </a:stretch>
        </p:blipFill>
        <p:spPr>
          <a:xfrm>
            <a:off x="11046587" y="5226988"/>
            <a:ext cx="1058127" cy="1058127"/>
          </a:xfrm>
          <a:prstGeom prst="rect">
            <a:avLst/>
          </a:prstGeom>
        </p:spPr>
      </p:pic>
      <p:pic>
        <p:nvPicPr>
          <p:cNvPr id="6" name="Picture 5">
            <a:extLst>
              <a:ext uri="{FF2B5EF4-FFF2-40B4-BE49-F238E27FC236}">
                <a16:creationId xmlns:a16="http://schemas.microsoft.com/office/drawing/2014/main" id="{D2CB035E-6D5D-8B9A-4AEF-3DD334E809A5}"/>
              </a:ext>
            </a:extLst>
          </p:cNvPr>
          <p:cNvPicPr>
            <a:picLocks noChangeAspect="1"/>
          </p:cNvPicPr>
          <p:nvPr/>
        </p:nvPicPr>
        <p:blipFill>
          <a:blip r:embed="rId8"/>
          <a:stretch>
            <a:fillRect/>
          </a:stretch>
        </p:blipFill>
        <p:spPr>
          <a:xfrm>
            <a:off x="11024285" y="3781238"/>
            <a:ext cx="1080429" cy="1080429"/>
          </a:xfrm>
          <a:prstGeom prst="rect">
            <a:avLst/>
          </a:prstGeom>
        </p:spPr>
      </p:pic>
      <p:pic>
        <p:nvPicPr>
          <p:cNvPr id="7" name="Picture 6">
            <a:extLst>
              <a:ext uri="{FF2B5EF4-FFF2-40B4-BE49-F238E27FC236}">
                <a16:creationId xmlns:a16="http://schemas.microsoft.com/office/drawing/2014/main" id="{85D26CE2-039B-9F46-AC24-2DE2A5588EE1}"/>
              </a:ext>
            </a:extLst>
          </p:cNvPr>
          <p:cNvPicPr>
            <a:picLocks noChangeAspect="1"/>
          </p:cNvPicPr>
          <p:nvPr/>
        </p:nvPicPr>
        <p:blipFill>
          <a:blip r:embed="rId9"/>
          <a:stretch>
            <a:fillRect/>
          </a:stretch>
        </p:blipFill>
        <p:spPr>
          <a:xfrm>
            <a:off x="11046587" y="6486430"/>
            <a:ext cx="1231590" cy="1231590"/>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027234" y="3993661"/>
            <a:ext cx="154369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build</a:t>
            </a:r>
            <a:endParaRPr dirty="0">
              <a:latin typeface="Gill Sans MT" panose="020B0502020104020203" pitchFamily="34" charset="77"/>
            </a:endParaRPr>
          </a:p>
        </p:txBody>
      </p:sp>
      <p:sp>
        <p:nvSpPr>
          <p:cNvPr id="135" name="spare"/>
          <p:cNvSpPr txBox="1"/>
          <p:nvPr/>
        </p:nvSpPr>
        <p:spPr>
          <a:xfrm>
            <a:off x="2742664" y="4824209"/>
            <a:ext cx="227145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borrow</a:t>
            </a:r>
            <a:endParaRPr b="1" dirty="0">
              <a:latin typeface="Gill Sans MT" panose="020B0502020104020203" pitchFamily="34" charset="77"/>
              <a:sym typeface="American Typewriter"/>
            </a:endParaRPr>
          </a:p>
        </p:txBody>
      </p:sp>
      <p:sp>
        <p:nvSpPr>
          <p:cNvPr id="136" name="chipped"/>
          <p:cNvSpPr txBox="1"/>
          <p:nvPr/>
        </p:nvSpPr>
        <p:spPr>
          <a:xfrm>
            <a:off x="2964718" y="5769060"/>
            <a:ext cx="166872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error</a:t>
            </a:r>
            <a:endParaRPr dirty="0">
              <a:latin typeface="Gill Sans MT" panose="020B0502020104020203" pitchFamily="34" charset="77"/>
            </a:endParaRPr>
          </a:p>
        </p:txBody>
      </p:sp>
      <p:sp>
        <p:nvSpPr>
          <p:cNvPr id="137" name="lift"/>
          <p:cNvSpPr txBox="1"/>
          <p:nvPr/>
        </p:nvSpPr>
        <p:spPr>
          <a:xfrm>
            <a:off x="3015213" y="6639612"/>
            <a:ext cx="156773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giant</a:t>
            </a:r>
            <a:endParaRPr dirty="0">
              <a:latin typeface="Gill Sans MT" panose="020B0502020104020203" pitchFamily="34" charset="77"/>
            </a:endParaRPr>
          </a:p>
        </p:txBody>
      </p:sp>
      <p:sp>
        <p:nvSpPr>
          <p:cNvPr id="138" name="mutter"/>
          <p:cNvSpPr txBox="1"/>
          <p:nvPr/>
        </p:nvSpPr>
        <p:spPr>
          <a:xfrm>
            <a:off x="8003155" y="3941031"/>
            <a:ext cx="240129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chunter</a:t>
            </a:r>
            <a:endParaRPr b="1" dirty="0">
              <a:latin typeface="Gill Sans MT" panose="020B0502020104020203" pitchFamily="34" charset="77"/>
              <a:sym typeface="American Typewriter"/>
            </a:endParaRPr>
          </a:p>
        </p:txBody>
      </p:sp>
      <p:sp>
        <p:nvSpPr>
          <p:cNvPr id="139" name="unveil"/>
          <p:cNvSpPr txBox="1"/>
          <p:nvPr/>
        </p:nvSpPr>
        <p:spPr>
          <a:xfrm>
            <a:off x="8114586" y="5755144"/>
            <a:ext cx="217848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endure</a:t>
            </a:r>
            <a:endParaRPr dirty="0">
              <a:latin typeface="Gill Sans MT" panose="020B0502020104020203" pitchFamily="34" charset="77"/>
              <a:sym typeface="American Typewriter"/>
            </a:endParaRPr>
          </a:p>
        </p:txBody>
      </p:sp>
      <p:sp>
        <p:nvSpPr>
          <p:cNvPr id="140" name="tolerate"/>
          <p:cNvSpPr txBox="1"/>
          <p:nvPr/>
        </p:nvSpPr>
        <p:spPr>
          <a:xfrm>
            <a:off x="8471609" y="3084728"/>
            <a:ext cx="148919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alert</a:t>
            </a:r>
            <a:endParaRPr dirty="0">
              <a:latin typeface="Gill Sans MT" panose="020B0502020104020203" pitchFamily="34" charset="77"/>
            </a:endParaRPr>
          </a:p>
        </p:txBody>
      </p:sp>
      <p:sp>
        <p:nvSpPr>
          <p:cNvPr id="141" name="fixation"/>
          <p:cNvSpPr txBox="1"/>
          <p:nvPr/>
        </p:nvSpPr>
        <p:spPr>
          <a:xfrm>
            <a:off x="7868888" y="4824210"/>
            <a:ext cx="269464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dilemma</a:t>
            </a:r>
            <a:endParaRPr dirty="0">
              <a:latin typeface="Gill Sans MT" panose="020B0502020104020203" pitchFamily="34" charset="77"/>
            </a:endParaRPr>
          </a:p>
        </p:txBody>
      </p:sp>
      <p:sp>
        <p:nvSpPr>
          <p:cNvPr id="142" name="rustle"/>
          <p:cNvSpPr txBox="1"/>
          <p:nvPr/>
        </p:nvSpPr>
        <p:spPr>
          <a:xfrm>
            <a:off x="7692550" y="6620562"/>
            <a:ext cx="304730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grotesque</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3087521" y="3080135"/>
            <a:ext cx="143148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bark</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19900" y="305549"/>
            <a:ext cx="562493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bark</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94156" y="5287250"/>
            <a:ext cx="108350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build</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4A77875A-5F97-FA54-3895-6569B2CB4709}"/>
              </a:ext>
            </a:extLst>
          </p:cNvPr>
          <p:cNvPicPr>
            <a:picLocks noChangeAspect="1"/>
          </p:cNvPicPr>
          <p:nvPr/>
        </p:nvPicPr>
        <p:blipFill>
          <a:blip r:embed="rId4"/>
          <a:stretch>
            <a:fillRect/>
          </a:stretch>
        </p:blipFill>
        <p:spPr>
          <a:xfrm>
            <a:off x="8389398" y="602862"/>
            <a:ext cx="3251200" cy="3251200"/>
          </a:xfrm>
          <a:prstGeom prst="rect">
            <a:avLst/>
          </a:prstGeom>
        </p:spPr>
      </p:pic>
      <p:pic>
        <p:nvPicPr>
          <p:cNvPr id="4" name="Picture 3">
            <a:extLst>
              <a:ext uri="{FF2B5EF4-FFF2-40B4-BE49-F238E27FC236}">
                <a16:creationId xmlns:a16="http://schemas.microsoft.com/office/drawing/2014/main" id="{ACF0D44D-96EC-4370-C114-B82B1055C6A3}"/>
              </a:ext>
            </a:extLst>
          </p:cNvPr>
          <p:cNvPicPr>
            <a:picLocks noChangeAspect="1"/>
          </p:cNvPicPr>
          <p:nvPr/>
        </p:nvPicPr>
        <p:blipFill>
          <a:blip r:embed="rId5"/>
          <a:stretch>
            <a:fillRect/>
          </a:stretch>
        </p:blipFill>
        <p:spPr>
          <a:xfrm>
            <a:off x="1100329"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20508" y="638220"/>
            <a:ext cx="804867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borrow</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17591" y="4938922"/>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error</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DC967DC1-15AA-26F1-BA92-6DDC99B362A8}"/>
              </a:ext>
            </a:extLst>
          </p:cNvPr>
          <p:cNvPicPr>
            <a:picLocks noChangeAspect="1"/>
          </p:cNvPicPr>
          <p:nvPr/>
        </p:nvPicPr>
        <p:blipFill>
          <a:blip r:embed="rId4"/>
          <a:stretch>
            <a:fillRect/>
          </a:stretch>
        </p:blipFill>
        <p:spPr>
          <a:xfrm>
            <a:off x="9097351" y="717023"/>
            <a:ext cx="3251200" cy="3251200"/>
          </a:xfrm>
          <a:prstGeom prst="rect">
            <a:avLst/>
          </a:prstGeom>
        </p:spPr>
      </p:pic>
      <p:pic>
        <p:nvPicPr>
          <p:cNvPr id="4" name="Picture 3">
            <a:extLst>
              <a:ext uri="{FF2B5EF4-FFF2-40B4-BE49-F238E27FC236}">
                <a16:creationId xmlns:a16="http://schemas.microsoft.com/office/drawing/2014/main" id="{5DBEF906-E74C-F7E3-3C71-774BF433B003}"/>
              </a:ext>
            </a:extLst>
          </p:cNvPr>
          <p:cNvPicPr>
            <a:picLocks noChangeAspect="1"/>
          </p:cNvPicPr>
          <p:nvPr/>
        </p:nvPicPr>
        <p:blipFill>
          <a:blip r:embed="rId5"/>
          <a:stretch>
            <a:fillRect/>
          </a:stretch>
        </p:blipFill>
        <p:spPr>
          <a:xfrm>
            <a:off x="846932" y="5537425"/>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088104" y="42942"/>
            <a:ext cx="594393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giant</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088104" y="5328693"/>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alert</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60396024-6D6B-2A9B-D41D-66BBBB17037E}"/>
              </a:ext>
            </a:extLst>
          </p:cNvPr>
          <p:cNvPicPr>
            <a:picLocks noChangeAspect="1"/>
          </p:cNvPicPr>
          <p:nvPr/>
        </p:nvPicPr>
        <p:blipFill>
          <a:blip r:embed="rId4"/>
          <a:stretch>
            <a:fillRect/>
          </a:stretch>
        </p:blipFill>
        <p:spPr>
          <a:xfrm>
            <a:off x="1403910" y="5724319"/>
            <a:ext cx="3251200" cy="3251200"/>
          </a:xfrm>
          <a:prstGeom prst="rect">
            <a:avLst/>
          </a:prstGeom>
        </p:spPr>
      </p:pic>
      <p:pic>
        <p:nvPicPr>
          <p:cNvPr id="4" name="Picture 3">
            <a:extLst>
              <a:ext uri="{FF2B5EF4-FFF2-40B4-BE49-F238E27FC236}">
                <a16:creationId xmlns:a16="http://schemas.microsoft.com/office/drawing/2014/main" id="{9A16C247-EF69-893D-DD49-F0889AF1ADE9}"/>
              </a:ext>
            </a:extLst>
          </p:cNvPr>
          <p:cNvPicPr>
            <a:picLocks noChangeAspect="1"/>
          </p:cNvPicPr>
          <p:nvPr/>
        </p:nvPicPr>
        <p:blipFill>
          <a:blip r:embed="rId5"/>
          <a:stretch>
            <a:fillRect/>
          </a:stretch>
        </p:blipFill>
        <p:spPr>
          <a:xfrm>
            <a:off x="9018203" y="602862"/>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498062"/>
            <a:ext cx="813043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chunter</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5887012"/>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dilemma</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64BF264D-B48D-DB6D-E714-21D5C504D0F2}"/>
              </a:ext>
            </a:extLst>
          </p:cNvPr>
          <p:cNvPicPr>
            <a:picLocks noChangeAspect="1"/>
          </p:cNvPicPr>
          <p:nvPr/>
        </p:nvPicPr>
        <p:blipFill>
          <a:blip r:embed="rId4"/>
          <a:stretch>
            <a:fillRect/>
          </a:stretch>
        </p:blipFill>
        <p:spPr>
          <a:xfrm>
            <a:off x="9215285" y="602862"/>
            <a:ext cx="3251200" cy="3251200"/>
          </a:xfrm>
          <a:prstGeom prst="rect">
            <a:avLst/>
          </a:prstGeom>
        </p:spPr>
      </p:pic>
      <p:pic>
        <p:nvPicPr>
          <p:cNvPr id="6" name="Picture 5">
            <a:extLst>
              <a:ext uri="{FF2B5EF4-FFF2-40B4-BE49-F238E27FC236}">
                <a16:creationId xmlns:a16="http://schemas.microsoft.com/office/drawing/2014/main" id="{9DC348CC-CEC7-43A2-A44B-AC6BED747522}"/>
              </a:ext>
            </a:extLst>
          </p:cNvPr>
          <p:cNvPicPr>
            <a:picLocks noChangeAspect="1"/>
          </p:cNvPicPr>
          <p:nvPr/>
        </p:nvPicPr>
        <p:blipFill>
          <a:blip r:embed="rId5"/>
          <a:stretch>
            <a:fillRect/>
          </a:stretch>
        </p:blipFill>
        <p:spPr>
          <a:xfrm>
            <a:off x="525569" y="5717446"/>
            <a:ext cx="3254400" cy="32544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507204"/>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endure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34003" y="6098563"/>
            <a:ext cx="10288591"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grotesque</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5E361DE6-EBB5-EC74-B43C-B6788E21B843}"/>
              </a:ext>
            </a:extLst>
          </p:cNvPr>
          <p:cNvPicPr>
            <a:picLocks noChangeAspect="1"/>
          </p:cNvPicPr>
          <p:nvPr/>
        </p:nvPicPr>
        <p:blipFill>
          <a:blip r:embed="rId4"/>
          <a:stretch>
            <a:fillRect/>
          </a:stretch>
        </p:blipFill>
        <p:spPr>
          <a:xfrm>
            <a:off x="9057608" y="602862"/>
            <a:ext cx="3251200" cy="3251200"/>
          </a:xfrm>
          <a:prstGeom prst="rect">
            <a:avLst/>
          </a:prstGeom>
        </p:spPr>
      </p:pic>
      <p:pic>
        <p:nvPicPr>
          <p:cNvPr id="4" name="Picture 3">
            <a:extLst>
              <a:ext uri="{FF2B5EF4-FFF2-40B4-BE49-F238E27FC236}">
                <a16:creationId xmlns:a16="http://schemas.microsoft.com/office/drawing/2014/main" id="{4F7F218A-E309-58B1-5E3B-AAD4C4E5E236}"/>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10807" y="433940"/>
            <a:ext cx="644888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bark</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24829" y="5616915"/>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build</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7154951-9005-B989-D845-538B684ABD9E}"/>
              </a:ext>
            </a:extLst>
          </p:cNvPr>
          <p:cNvPicPr>
            <a:picLocks noChangeAspect="1"/>
          </p:cNvPicPr>
          <p:nvPr/>
        </p:nvPicPr>
        <p:blipFill>
          <a:blip r:embed="rId4"/>
          <a:stretch>
            <a:fillRect/>
          </a:stretch>
        </p:blipFill>
        <p:spPr>
          <a:xfrm>
            <a:off x="8731739" y="541325"/>
            <a:ext cx="3251200" cy="3251200"/>
          </a:xfrm>
          <a:prstGeom prst="rect">
            <a:avLst/>
          </a:prstGeom>
        </p:spPr>
      </p:pic>
      <p:pic>
        <p:nvPicPr>
          <p:cNvPr id="4" name="Picture 3">
            <a:extLst>
              <a:ext uri="{FF2B5EF4-FFF2-40B4-BE49-F238E27FC236}">
                <a16:creationId xmlns:a16="http://schemas.microsoft.com/office/drawing/2014/main" id="{76F0AA50-4A7F-F2B2-2012-907266EDA83B}"/>
              </a:ext>
            </a:extLst>
          </p:cNvPr>
          <p:cNvPicPr>
            <a:picLocks noChangeAspect="1"/>
          </p:cNvPicPr>
          <p:nvPr/>
        </p:nvPicPr>
        <p:blipFill>
          <a:blip r:embed="rId5"/>
          <a:stretch>
            <a:fillRect/>
          </a:stretch>
        </p:blipFill>
        <p:spPr>
          <a:xfrm>
            <a:off x="887429"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05244" y="815433"/>
            <a:ext cx="858408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borrow</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211871" y="4925471"/>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error</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C44C4D2-FADB-7B8A-8039-41114E0BE933}"/>
              </a:ext>
            </a:extLst>
          </p:cNvPr>
          <p:cNvPicPr>
            <a:picLocks noChangeAspect="1"/>
          </p:cNvPicPr>
          <p:nvPr/>
        </p:nvPicPr>
        <p:blipFill>
          <a:blip r:embed="rId4"/>
          <a:stretch>
            <a:fillRect/>
          </a:stretch>
        </p:blipFill>
        <p:spPr>
          <a:xfrm>
            <a:off x="9255319" y="602862"/>
            <a:ext cx="3251200" cy="3251200"/>
          </a:xfrm>
          <a:prstGeom prst="rect">
            <a:avLst/>
          </a:prstGeom>
        </p:spPr>
      </p:pic>
      <p:pic>
        <p:nvPicPr>
          <p:cNvPr id="4" name="Picture 3">
            <a:extLst>
              <a:ext uri="{FF2B5EF4-FFF2-40B4-BE49-F238E27FC236}">
                <a16:creationId xmlns:a16="http://schemas.microsoft.com/office/drawing/2014/main" id="{9B7E1638-0456-677C-3F62-B641DBFD75B2}"/>
              </a:ext>
            </a:extLst>
          </p:cNvPr>
          <p:cNvPicPr>
            <a:picLocks noChangeAspect="1"/>
          </p:cNvPicPr>
          <p:nvPr/>
        </p:nvPicPr>
        <p:blipFill>
          <a:blip r:embed="rId5"/>
          <a:stretch>
            <a:fillRect/>
          </a:stretch>
        </p:blipFill>
        <p:spPr>
          <a:xfrm>
            <a:off x="1202506" y="5586097"/>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47209" y="42942"/>
            <a:ext cx="70564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giant</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53033" y="5532255"/>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alert</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F16CFD2-794F-DE29-C9A8-BCC20C4AE6DD}"/>
              </a:ext>
            </a:extLst>
          </p:cNvPr>
          <p:cNvPicPr>
            <a:picLocks noChangeAspect="1"/>
          </p:cNvPicPr>
          <p:nvPr/>
        </p:nvPicPr>
        <p:blipFill>
          <a:blip r:embed="rId4"/>
          <a:stretch>
            <a:fillRect/>
          </a:stretch>
        </p:blipFill>
        <p:spPr>
          <a:xfrm>
            <a:off x="1084854" y="5724319"/>
            <a:ext cx="3251200" cy="3251200"/>
          </a:xfrm>
          <a:prstGeom prst="rect">
            <a:avLst/>
          </a:prstGeom>
        </p:spPr>
      </p:pic>
      <p:pic>
        <p:nvPicPr>
          <p:cNvPr id="4" name="Picture 3">
            <a:extLst>
              <a:ext uri="{FF2B5EF4-FFF2-40B4-BE49-F238E27FC236}">
                <a16:creationId xmlns:a16="http://schemas.microsoft.com/office/drawing/2014/main" id="{83AF8778-9456-ED77-220F-3A1B5893EA6C}"/>
              </a:ext>
            </a:extLst>
          </p:cNvPr>
          <p:cNvPicPr>
            <a:picLocks noChangeAspect="1"/>
          </p:cNvPicPr>
          <p:nvPr/>
        </p:nvPicPr>
        <p:blipFill>
          <a:blip r:embed="rId5"/>
          <a:stretch>
            <a:fillRect/>
          </a:stretch>
        </p:blipFill>
        <p:spPr>
          <a:xfrm>
            <a:off x="9003710" y="68582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845003" y="2274766"/>
            <a:ext cx="143148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bark	</a:t>
            </a:r>
            <a:endParaRPr b="1" dirty="0">
              <a:latin typeface="Gill Sans MT" panose="020B0502020104020203" pitchFamily="34" charset="77"/>
              <a:sym typeface="American Typewriter"/>
            </a:endParaRPr>
          </a:p>
        </p:txBody>
      </p:sp>
      <p:sp>
        <p:nvSpPr>
          <p:cNvPr id="134" name="office"/>
          <p:cNvSpPr txBox="1"/>
          <p:nvPr/>
        </p:nvSpPr>
        <p:spPr>
          <a:xfrm>
            <a:off x="5788940" y="3183419"/>
            <a:ext cx="154369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build</a:t>
            </a:r>
            <a:endParaRPr dirty="0">
              <a:latin typeface="Gill Sans MT" panose="020B0502020104020203" pitchFamily="34" charset="77"/>
            </a:endParaRPr>
          </a:p>
        </p:txBody>
      </p:sp>
      <p:sp>
        <p:nvSpPr>
          <p:cNvPr id="135" name="spare"/>
          <p:cNvSpPr txBox="1"/>
          <p:nvPr/>
        </p:nvSpPr>
        <p:spPr>
          <a:xfrm>
            <a:off x="5425044" y="4033018"/>
            <a:ext cx="227145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borrow</a:t>
            </a:r>
            <a:endParaRPr b="1" dirty="0">
              <a:latin typeface="Gill Sans MT" panose="020B0502020104020203" pitchFamily="34" charset="77"/>
              <a:sym typeface="American Typewriter"/>
            </a:endParaRPr>
          </a:p>
        </p:txBody>
      </p:sp>
      <p:sp>
        <p:nvSpPr>
          <p:cNvPr id="136" name="chipped"/>
          <p:cNvSpPr txBox="1"/>
          <p:nvPr/>
        </p:nvSpPr>
        <p:spPr>
          <a:xfrm>
            <a:off x="5726424" y="4958818"/>
            <a:ext cx="166872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error</a:t>
            </a:r>
            <a:endParaRPr dirty="0">
              <a:latin typeface="Gill Sans MT" panose="020B0502020104020203" pitchFamily="34" charset="77"/>
            </a:endParaRPr>
          </a:p>
        </p:txBody>
      </p:sp>
      <p:sp>
        <p:nvSpPr>
          <p:cNvPr id="137" name="lift"/>
          <p:cNvSpPr txBox="1"/>
          <p:nvPr/>
        </p:nvSpPr>
        <p:spPr>
          <a:xfrm>
            <a:off x="5776914" y="5829370"/>
            <a:ext cx="156773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giant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52838" y="725712"/>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chunter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13176" y="6039478"/>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dilemma</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F8D8F2E-A4B6-8408-7867-FADFC0B453CC}"/>
              </a:ext>
            </a:extLst>
          </p:cNvPr>
          <p:cNvPicPr>
            <a:picLocks noChangeAspect="1"/>
          </p:cNvPicPr>
          <p:nvPr/>
        </p:nvPicPr>
        <p:blipFill>
          <a:blip r:embed="rId4"/>
          <a:stretch>
            <a:fillRect/>
          </a:stretch>
        </p:blipFill>
        <p:spPr>
          <a:xfrm>
            <a:off x="9097351" y="601262"/>
            <a:ext cx="3254400" cy="3254400"/>
          </a:xfrm>
          <a:prstGeom prst="rect">
            <a:avLst/>
          </a:prstGeom>
        </p:spPr>
      </p:pic>
      <p:pic>
        <p:nvPicPr>
          <p:cNvPr id="4" name="Picture 3">
            <a:extLst>
              <a:ext uri="{FF2B5EF4-FFF2-40B4-BE49-F238E27FC236}">
                <a16:creationId xmlns:a16="http://schemas.microsoft.com/office/drawing/2014/main" id="{C762314B-7F0F-4297-1D15-1FD9E142879B}"/>
              </a:ext>
            </a:extLst>
          </p:cNvPr>
          <p:cNvPicPr>
            <a:picLocks noChangeAspect="1"/>
          </p:cNvPicPr>
          <p:nvPr/>
        </p:nvPicPr>
        <p:blipFill>
          <a:blip r:embed="rId5"/>
          <a:stretch>
            <a:fillRect/>
          </a:stretch>
        </p:blipFill>
        <p:spPr>
          <a:xfrm>
            <a:off x="634086"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8639" y="613127"/>
            <a:ext cx="1014393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endure</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32881" y="6012090"/>
            <a:ext cx="10944213"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grotesque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DF52189-DB72-78B6-F054-A1A8C0BE3EE3}"/>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1369556D-E5E3-522E-CDF4-1AB1D501824E}"/>
              </a:ext>
            </a:extLst>
          </p:cNvPr>
          <p:cNvPicPr>
            <a:picLocks noChangeAspect="1"/>
          </p:cNvPicPr>
          <p:nvPr/>
        </p:nvPicPr>
        <p:blipFill>
          <a:blip r:embed="rId5"/>
          <a:stretch>
            <a:fillRect/>
          </a:stretch>
        </p:blipFill>
        <p:spPr>
          <a:xfrm>
            <a:off x="682708" y="5766670"/>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360185" y="3418118"/>
            <a:ext cx="240129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chunter</a:t>
            </a:r>
            <a:endParaRPr b="1" dirty="0">
              <a:latin typeface="Gill Sans MT" panose="020B0502020104020203" pitchFamily="34" charset="77"/>
              <a:sym typeface="American Typewriter"/>
            </a:endParaRPr>
          </a:p>
        </p:txBody>
      </p:sp>
      <p:sp>
        <p:nvSpPr>
          <p:cNvPr id="140" name="tolerate"/>
          <p:cNvSpPr txBox="1"/>
          <p:nvPr/>
        </p:nvSpPr>
        <p:spPr>
          <a:xfrm>
            <a:off x="5816231" y="2522165"/>
            <a:ext cx="148919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alert</a:t>
            </a:r>
            <a:endParaRPr dirty="0">
              <a:latin typeface="Gill Sans MT" panose="020B0502020104020203" pitchFamily="34" charset="77"/>
            </a:endParaRPr>
          </a:p>
        </p:txBody>
      </p:sp>
      <p:sp>
        <p:nvSpPr>
          <p:cNvPr id="141" name="fixation"/>
          <p:cNvSpPr txBox="1"/>
          <p:nvPr/>
        </p:nvSpPr>
        <p:spPr>
          <a:xfrm>
            <a:off x="5213519" y="4280417"/>
            <a:ext cx="269464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dilemma</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13263" y="5188117"/>
            <a:ext cx="217848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endure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4978864" y="5996646"/>
            <a:ext cx="304730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grotesque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49146" y="1309202"/>
            <a:ext cx="172002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bark</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0" y="648755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George </a:t>
            </a:r>
            <a:r>
              <a:rPr lang="en-GB" sz="4000" b="1" dirty="0">
                <a:latin typeface="Gill Sans MT" panose="020B0502020104020203" pitchFamily="34" charset="77"/>
              </a:rPr>
              <a:t>barked</a:t>
            </a:r>
            <a:r>
              <a:rPr lang="en-GB" sz="4000" dirty="0">
                <a:latin typeface="Gill Sans MT" panose="020B0502020104020203" pitchFamily="34" charset="77"/>
              </a:rPr>
              <a:t> orders at the class. </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bark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68816809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snarl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order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83857ADC-3FE5-15AA-37E3-BB2130E0C18E}"/>
              </a:ext>
            </a:extLst>
          </p:cNvPr>
          <p:cNvSpPr txBox="1"/>
          <p:nvPr/>
        </p:nvSpPr>
        <p:spPr>
          <a:xfrm>
            <a:off x="539283" y="4238752"/>
            <a:ext cx="7004304"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bark at someone, you shout at them aggressively in a loud, rough voice.</a:t>
            </a:r>
          </a:p>
        </p:txBody>
      </p:sp>
      <p:pic>
        <p:nvPicPr>
          <p:cNvPr id="2" name="Picture 1">
            <a:extLst>
              <a:ext uri="{FF2B5EF4-FFF2-40B4-BE49-F238E27FC236}">
                <a16:creationId xmlns:a16="http://schemas.microsoft.com/office/drawing/2014/main" id="{D709B046-1441-B381-6275-8A7D99859AD9}"/>
              </a:ext>
            </a:extLst>
          </p:cNvPr>
          <p:cNvPicPr>
            <a:picLocks noChangeAspect="1"/>
          </p:cNvPicPr>
          <p:nvPr/>
        </p:nvPicPr>
        <p:blipFill>
          <a:blip r:embed="rId4"/>
          <a:stretch>
            <a:fillRect/>
          </a:stretch>
        </p:blipFill>
        <p:spPr>
          <a:xfrm>
            <a:off x="8685992" y="2618192"/>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83428" y="1309202"/>
            <a:ext cx="185146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build</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5257" y="4124415"/>
            <a:ext cx="5904989"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build something, you make it by joining things together.</a:t>
            </a:r>
          </a:p>
        </p:txBody>
      </p:sp>
      <p:sp>
        <p:nvSpPr>
          <p:cNvPr id="155" name="The was a tear in Freddie’s new school jumper."/>
          <p:cNvSpPr txBox="1"/>
          <p:nvPr/>
        </p:nvSpPr>
        <p:spPr>
          <a:xfrm>
            <a:off x="0" y="63403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were asked to </a:t>
            </a:r>
            <a:r>
              <a:rPr lang="en-GB" sz="4000" b="1" dirty="0">
                <a:latin typeface="Gill Sans MT" panose="020B0502020104020203" pitchFamily="34" charset="77"/>
              </a:rPr>
              <a:t>build</a:t>
            </a:r>
            <a:r>
              <a:rPr lang="en-GB" sz="4000" dirty="0">
                <a:latin typeface="Gill Sans MT" panose="020B0502020104020203" pitchFamily="34" charset="77"/>
              </a:rPr>
              <a:t> statues out of bricks.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build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99020045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construct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demolish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filled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assemble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skilled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6695EADB-CB5E-36F5-5F48-EB8A27E96DE3}"/>
              </a:ext>
            </a:extLst>
          </p:cNvPr>
          <p:cNvPicPr>
            <a:picLocks noChangeAspect="1"/>
          </p:cNvPicPr>
          <p:nvPr/>
        </p:nvPicPr>
        <p:blipFill>
          <a:blip r:embed="rId4"/>
          <a:stretch>
            <a:fillRect/>
          </a:stretch>
        </p:blipFill>
        <p:spPr>
          <a:xfrm>
            <a:off x="8472945" y="2695643"/>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40197" y="1339979"/>
            <a:ext cx="2737929"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borrow</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48182" y="3998774"/>
            <a:ext cx="6685306"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borrow something that belongs to someone else, you take it or use it for a period of time, usually with their permission.</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Helen asked to </a:t>
            </a:r>
            <a:r>
              <a:rPr lang="en-GB" sz="4000" b="1" dirty="0">
                <a:latin typeface="Gill Sans MT" panose="020B0502020104020203" pitchFamily="34" charset="77"/>
              </a:rPr>
              <a:t>borrow</a:t>
            </a:r>
            <a:r>
              <a:rPr lang="en-GB" sz="4000" dirty="0">
                <a:latin typeface="Gill Sans MT" panose="020B0502020104020203" pitchFamily="34" charset="77"/>
              </a:rPr>
              <a:t> a pen from Julie.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bor-row</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40022609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take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clothes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tomorrow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money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30B32159-8704-F0E7-015D-9F9C8166D9D6}"/>
              </a:ext>
            </a:extLst>
          </p:cNvPr>
          <p:cNvPicPr>
            <a:picLocks noChangeAspect="1"/>
          </p:cNvPicPr>
          <p:nvPr/>
        </p:nvPicPr>
        <p:blipFill>
          <a:blip r:embed="rId4"/>
          <a:stretch>
            <a:fillRect/>
          </a:stretch>
        </p:blipFill>
        <p:spPr>
          <a:xfrm>
            <a:off x="8314093" y="2910074"/>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61611" y="1309202"/>
            <a:ext cx="209512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error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3973767"/>
            <a:ext cx="6832192"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 error is something you have done which is considered to be incorrect or wrong, or which should not have been done.</a:t>
            </a:r>
          </a:p>
        </p:txBody>
      </p:sp>
      <p:sp>
        <p:nvSpPr>
          <p:cNvPr id="155" name="The was a tear in Freddie’s new school jumper."/>
          <p:cNvSpPr txBox="1"/>
          <p:nvPr/>
        </p:nvSpPr>
        <p:spPr>
          <a:xfrm>
            <a:off x="138986" y="635617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Vihaan made a spelling </a:t>
            </a:r>
            <a:r>
              <a:rPr lang="en-GB" sz="4000" b="1" dirty="0">
                <a:solidFill>
                  <a:schemeClr val="accent2"/>
                </a:solidFill>
                <a:latin typeface="Gill Sans MT" panose="020B0502020104020203" pitchFamily="34" charset="77"/>
              </a:rPr>
              <a:t>error</a:t>
            </a:r>
            <a:r>
              <a:rPr lang="en-GB" sz="4000" dirty="0">
                <a:solidFill>
                  <a:schemeClr val="accent2"/>
                </a:solidFill>
                <a:latin typeface="Gill Sans MT" panose="020B0502020104020203" pitchFamily="34" charset="77"/>
              </a:rPr>
              <a:t> in his writing.</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er-ror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36210374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mistake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correctly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terror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big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fault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intentionally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bearer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judgement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1EA7EE86-EDF2-AF4F-6744-C030B83E00BD}"/>
              </a:ext>
            </a:extLst>
          </p:cNvPr>
          <p:cNvPicPr>
            <a:picLocks noChangeAspect="1"/>
          </p:cNvPicPr>
          <p:nvPr/>
        </p:nvPicPr>
        <p:blipFill>
          <a:blip r:embed="rId4"/>
          <a:stretch>
            <a:fillRect/>
          </a:stretch>
        </p:blipFill>
        <p:spPr>
          <a:xfrm>
            <a:off x="8628721" y="2877194"/>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02684" y="1309202"/>
            <a:ext cx="181299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giant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45212" y="4370173"/>
            <a:ext cx="7336290"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described as giant is much larger or more important than most others of its kind.</a:t>
            </a:r>
          </a:p>
        </p:txBody>
      </p:sp>
      <p:sp>
        <p:nvSpPr>
          <p:cNvPr id="155" name="The was a tear in Freddie’s new school jumper."/>
          <p:cNvSpPr txBox="1"/>
          <p:nvPr/>
        </p:nvSpPr>
        <p:spPr>
          <a:xfrm>
            <a:off x="2556" y="652651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Nick was a </a:t>
            </a:r>
            <a:r>
              <a:rPr lang="en-GB" sz="4000" b="1" dirty="0">
                <a:latin typeface="Gill Sans MT" panose="020B0502020104020203" pitchFamily="34" charset="77"/>
              </a:rPr>
              <a:t>giant</a:t>
            </a:r>
            <a:r>
              <a:rPr lang="en-GB" sz="4000" dirty="0">
                <a:latin typeface="Gill Sans MT" panose="020B0502020104020203" pitchFamily="34" charset="77"/>
              </a:rPr>
              <a:t> compared to the other children.</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(gi-ant)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566208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colossus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dwarf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jumbo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reliant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BD75CFC9-A24D-2E56-84BB-6C2BB037B121}"/>
              </a:ext>
            </a:extLst>
          </p:cNvPr>
          <p:cNvPicPr>
            <a:picLocks noChangeAspect="1"/>
          </p:cNvPicPr>
          <p:nvPr/>
        </p:nvPicPr>
        <p:blipFill>
          <a:blip r:embed="rId4"/>
          <a:stretch>
            <a:fillRect/>
          </a:stretch>
        </p:blipFill>
        <p:spPr>
          <a:xfrm>
            <a:off x="8569627" y="2788740"/>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39475</TotalTime>
  <Words>1293</Words>
  <Application>Microsoft Macintosh PowerPoint</Application>
  <PresentationFormat>Custom</PresentationFormat>
  <Paragraphs>348</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1489</cp:revision>
  <dcterms:modified xsi:type="dcterms:W3CDTF">2024-03-14T10:16:55Z</dcterms:modified>
</cp:coreProperties>
</file>